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21" r:id="rId2"/>
    <p:sldMasterId id="2147483711" r:id="rId3"/>
    <p:sldMasterId id="2147483731" r:id="rId4"/>
    <p:sldMasterId id="2147483735" r:id="rId5"/>
    <p:sldMasterId id="2147483739" r:id="rId6"/>
  </p:sldMasterIdLst>
  <p:notesMasterIdLst>
    <p:notesMasterId r:id="rId23"/>
  </p:notesMasterIdLst>
  <p:handoutMasterIdLst>
    <p:handoutMasterId r:id="rId24"/>
  </p:handoutMasterIdLst>
  <p:sldIdLst>
    <p:sldId id="378" r:id="rId7"/>
    <p:sldId id="823" r:id="rId8"/>
    <p:sldId id="832" r:id="rId9"/>
    <p:sldId id="833" r:id="rId10"/>
    <p:sldId id="830" r:id="rId11"/>
    <p:sldId id="836" r:id="rId12"/>
    <p:sldId id="834" r:id="rId13"/>
    <p:sldId id="838" r:id="rId14"/>
    <p:sldId id="840" r:id="rId15"/>
    <p:sldId id="837" r:id="rId16"/>
    <p:sldId id="839" r:id="rId17"/>
    <p:sldId id="841" r:id="rId18"/>
    <p:sldId id="842" r:id="rId19"/>
    <p:sldId id="843" r:id="rId20"/>
    <p:sldId id="844" r:id="rId21"/>
    <p:sldId id="835" r:id="rId22"/>
  </p:sldIdLst>
  <p:sldSz cx="12190413" cy="6858000"/>
  <p:notesSz cx="6669088" cy="9926638"/>
  <p:embeddedFontLst>
    <p:embeddedFont>
      <p:font typeface="Bebas Neue" panose="020B0506020202020201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custDataLst>
    <p:tags r:id="rId32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POWERPOINT TEMPLATE" id="{CCC10D6E-D2BF-4572-BDDC-4296AF05B336}">
          <p14:sldIdLst>
            <p14:sldId id="378"/>
            <p14:sldId id="823"/>
            <p14:sldId id="832"/>
            <p14:sldId id="833"/>
            <p14:sldId id="830"/>
            <p14:sldId id="836"/>
            <p14:sldId id="834"/>
            <p14:sldId id="838"/>
            <p14:sldId id="840"/>
            <p14:sldId id="837"/>
            <p14:sldId id="839"/>
            <p14:sldId id="841"/>
            <p14:sldId id="842"/>
            <p14:sldId id="843"/>
            <p14:sldId id="844"/>
            <p14:sldId id="835"/>
          </p14:sldIdLst>
        </p14:section>
        <p14:section name="COPYRIGHT NOTICE - USAGE" id="{6EF7401F-3C55-4889-AD65-187D3766A4E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C3E50"/>
    <a:srgbClr val="E6E6E6"/>
    <a:srgbClr val="F8F8F8"/>
    <a:srgbClr val="DEDEDE"/>
    <a:srgbClr val="CFCFCF"/>
    <a:srgbClr val="F2F2F2"/>
    <a:srgbClr val="EAEAEA"/>
    <a:srgbClr val="404040"/>
    <a:srgbClr val="D9D9D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8856" autoAdjust="0"/>
  </p:normalViewPr>
  <p:slideViewPr>
    <p:cSldViewPr snapToGrid="0" snapToObjects="1" showGuides="1">
      <p:cViewPr varScale="1">
        <p:scale>
          <a:sx n="67" d="100"/>
          <a:sy n="67" d="100"/>
        </p:scale>
        <p:origin x="796" y="44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32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16.09.2020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16.09.2020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 bwMode="gray">
          <a:xfrm>
            <a:off x="3" y="4"/>
            <a:ext cx="12190412" cy="685799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FREE POWERPOINT</a:t>
            </a:r>
            <a:br>
              <a:rPr lang="de-DE" dirty="0"/>
            </a:br>
            <a:r>
              <a:rPr lang="de-DE" dirty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044376" y="3741445"/>
            <a:ext cx="10101664" cy="2061759"/>
          </a:xfrm>
        </p:spPr>
        <p:txBody>
          <a:bodyPr vert="horz" lIns="10798" tIns="0" rIns="0" bIns="0" rtlCol="0" anchor="t" anchorCtr="0">
            <a:noAutofit/>
          </a:bodyPr>
          <a:lstStyle>
            <a:lvl1pPr>
              <a:defRPr lang="de-DE" sz="440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5"/>
            <a:ext cx="12191208" cy="6874329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 bwMode="gray">
          <a:xfrm>
            <a:off x="-793" y="1"/>
            <a:ext cx="12191208" cy="687433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FREE POWERPOINT</a:t>
            </a:r>
            <a:br>
              <a:rPr lang="de-DE" dirty="0"/>
            </a:br>
            <a:r>
              <a:rPr lang="de-DE" dirty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044376" y="3741445"/>
            <a:ext cx="10101664" cy="2061759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440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23026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-16329"/>
            <a:ext cx="12191208" cy="6874329"/>
          </a:xfrm>
          <a:prstGeom prst="rect">
            <a:avLst/>
          </a:prstGeom>
        </p:spPr>
      </p:pic>
      <p:sp>
        <p:nvSpPr>
          <p:cNvPr id="23" name="Rechteck 22"/>
          <p:cNvSpPr/>
          <p:nvPr userDrawn="1"/>
        </p:nvSpPr>
        <p:spPr bwMode="gray">
          <a:xfrm>
            <a:off x="-795" y="-16331"/>
            <a:ext cx="12191208" cy="687433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/>
              <a:t>Free PowerPoint</a:t>
            </a:r>
            <a:br>
              <a:rPr lang="de-DE" dirty="0"/>
            </a:br>
            <a:r>
              <a:rPr lang="de-DE" dirty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 bwMode="gray"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PRESENTATIONLOAD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9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3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-1"/>
            <a:ext cx="12190413" cy="6853945"/>
          </a:xfrm>
          <a:prstGeom prst="rect">
            <a:avLst/>
          </a:prstGeom>
        </p:spPr>
      </p:pic>
      <p:sp>
        <p:nvSpPr>
          <p:cNvPr id="20" name="Rechteck 19"/>
          <p:cNvSpPr/>
          <p:nvPr userDrawn="1"/>
        </p:nvSpPr>
        <p:spPr bwMode="gray">
          <a:xfrm>
            <a:off x="3" y="4"/>
            <a:ext cx="12190412" cy="6857999"/>
          </a:xfrm>
          <a:prstGeom prst="rect">
            <a:avLst/>
          </a:prstGeom>
          <a:solidFill>
            <a:srgbClr val="2C3E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1044376" y="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accent1">
                    <a:lumMod val="40000"/>
                    <a:lumOff val="60000"/>
                  </a:schemeClr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FREE POWERPOINT</a:t>
            </a:r>
            <a:br>
              <a:rPr lang="de-DE" dirty="0"/>
            </a:br>
            <a:r>
              <a:rPr lang="de-DE" dirty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044376" y="374144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chemeClr val="bg1"/>
                </a:solidFill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17492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platzhalter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-1"/>
            <a:ext cx="12190413" cy="6853945"/>
          </a:xfrm>
          <a:prstGeom prst="rect">
            <a:avLst/>
          </a:prstGeom>
        </p:spPr>
      </p:pic>
      <p:sp>
        <p:nvSpPr>
          <p:cNvPr id="23" name="Rechteck 22"/>
          <p:cNvSpPr/>
          <p:nvPr userDrawn="1"/>
        </p:nvSpPr>
        <p:spPr bwMode="gray">
          <a:xfrm>
            <a:off x="3" y="4"/>
            <a:ext cx="12190412" cy="6857999"/>
          </a:xfrm>
          <a:prstGeom prst="rect">
            <a:avLst/>
          </a:prstGeom>
          <a:solidFill>
            <a:srgbClr val="2C3E5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de-DE"/>
          </a:p>
        </p:txBody>
      </p: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073810" y="1006125"/>
            <a:ext cx="7920000" cy="1709843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/>
              <a:t>Free PowerPoint</a:t>
            </a:r>
            <a:br>
              <a:rPr lang="de-DE" dirty="0"/>
            </a:br>
            <a:r>
              <a:rPr lang="de-DE" dirty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 bwMode="gray">
          <a:xfrm>
            <a:off x="1073814" y="2715967"/>
            <a:ext cx="7920000" cy="666000"/>
          </a:xfrm>
        </p:spPr>
        <p:txBody>
          <a:bodyPr anchor="t" anchorCtr="0"/>
          <a:lstStyle>
            <a:lvl1pPr marL="0" marR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0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5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12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PRESENTATIONLOAD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9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2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4410" cy="4320000"/>
          </a:xfrm>
          <a:noFill/>
        </p:spPr>
        <p:txBody>
          <a:bodyPr/>
          <a:lstStyle>
            <a:lvl1pPr>
              <a:defRPr sz="23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9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2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9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9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9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2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 b="0">
                <a:solidFill>
                  <a:schemeClr val="tx2"/>
                </a:solidFill>
              </a:defRPr>
            </a:lvl1pPr>
            <a:lvl2pPr>
              <a:defRPr sz="2000" b="0">
                <a:solidFill>
                  <a:schemeClr val="tx2"/>
                </a:solidFill>
              </a:defRPr>
            </a:lvl2pPr>
            <a:lvl3pPr>
              <a:defRPr sz="1900" b="0">
                <a:solidFill>
                  <a:schemeClr val="tx2"/>
                </a:solidFill>
              </a:defRPr>
            </a:lvl3pPr>
            <a:lvl4pPr>
              <a:defRPr sz="1600" b="0">
                <a:solidFill>
                  <a:schemeClr val="tx2"/>
                </a:solidFill>
              </a:defRPr>
            </a:lvl4pPr>
            <a:lvl5pPr>
              <a:defRPr sz="1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 b="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2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2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2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66" tIns="43982" rIns="87966" bIns="43982" numCol="1" anchor="t" anchorCtr="0" compatLnSpc="1">
            <a:prstTxWarp prst="textNoShape">
              <a:avLst/>
            </a:prstTxWarp>
          </a:bodyPr>
          <a:lstStyle/>
          <a:p>
            <a:pPr defTabSz="875647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74" tIns="43986" rIns="87974" bIns="43986" rtlCol="0">
            <a:spAutoFit/>
          </a:bodyPr>
          <a:lstStyle/>
          <a:p>
            <a:pPr defTabSz="875647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6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7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798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3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17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48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2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Enter your footer text here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57" tIns="137957" rIns="137957" bIns="13795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7" y="6084000"/>
            <a:ext cx="1440001" cy="360000"/>
          </a:xfrm>
          <a:prstGeom prst="rect">
            <a:avLst/>
          </a:prstGeom>
        </p:spPr>
        <p:txBody>
          <a:bodyPr lIns="87974" tIns="43986" rIns="87974" bIns="43986"/>
          <a:lstStyle/>
          <a:p>
            <a:pPr defTabSz="875647"/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Enter your 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34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74" tIns="43986" rIns="87974" bIns="43986" numCol="1" anchor="t" anchorCtr="0" compatLnSpc="1">
            <a:prstTxWarp prst="textNoShape">
              <a:avLst/>
            </a:prstTxWarp>
          </a:bodyPr>
          <a:lstStyle/>
          <a:p>
            <a:pPr defTabSz="875735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82" tIns="43990" rIns="87982" bIns="43990" rtlCol="0">
            <a:spAutoFit/>
          </a:bodyPr>
          <a:lstStyle/>
          <a:p>
            <a:pPr defTabSz="87573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4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5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6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5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3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1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0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Enter your footer text here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80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70" tIns="137970" rIns="137970" bIns="13797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lIns="87982" tIns="43990" rIns="87982" bIns="43990"/>
          <a:lstStyle/>
          <a:p>
            <a:pPr defTabSz="875735"/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Enter your 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97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 b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0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516251" y="1483952"/>
            <a:ext cx="8460000" cy="4320000"/>
          </a:xfrm>
          <a:noFill/>
        </p:spPr>
        <p:txBody>
          <a:bodyPr/>
          <a:lstStyle>
            <a:lvl1pPr>
              <a:defRPr sz="23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9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6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0410" cy="5803200"/>
          </a:xfrm>
          <a:prstGeom prst="rect">
            <a:avLst/>
          </a:prstGeom>
          <a:solidFill>
            <a:srgbClr val="292929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7990" tIns="43994" rIns="87990" bIns="43994" numCol="1" anchor="t" anchorCtr="0" compatLnSpc="1">
            <a:prstTxWarp prst="textNoShape">
              <a:avLst/>
            </a:prstTxWarp>
          </a:bodyPr>
          <a:lstStyle/>
          <a:p>
            <a:pPr defTabSz="875911"/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02" y="-2129240"/>
            <a:ext cx="184712" cy="384711"/>
          </a:xfrm>
          <a:prstGeom prst="rect">
            <a:avLst/>
          </a:prstGeom>
          <a:noFill/>
        </p:spPr>
        <p:txBody>
          <a:bodyPr wrap="none" lIns="87998" tIns="43998" rIns="87998" bIns="43998" rtlCol="0">
            <a:spAutoFit/>
          </a:bodyPr>
          <a:lstStyle/>
          <a:p>
            <a:pPr defTabSz="87591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376" y="11"/>
            <a:ext cx="1010166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rgbClr val="FFFFFF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44376" y="3741453"/>
            <a:ext cx="1010166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381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759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39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51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898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6278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657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50371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161" y="6152561"/>
            <a:ext cx="6828818" cy="360000"/>
          </a:xfrm>
        </p:spPr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Enter your footer text here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253" y="61525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 lIns="137997" tIns="137997" rIns="137997" bIns="137997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10173" y="6084000"/>
            <a:ext cx="1440001" cy="360000"/>
          </a:xfrm>
          <a:prstGeom prst="rect">
            <a:avLst/>
          </a:prstGeom>
        </p:spPr>
        <p:txBody>
          <a:bodyPr lIns="87998" tIns="43998" rIns="87998" bIns="43998"/>
          <a:lstStyle/>
          <a:p>
            <a:pPr defTabSz="875911"/>
            <a:endParaRPr lang="en-US" sz="19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Enter your 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‹Nr.›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9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6310800" y="1476439"/>
            <a:ext cx="5324764" cy="4320000"/>
          </a:xfrm>
          <a:noFill/>
        </p:spPr>
        <p:txBody>
          <a:bodyPr/>
          <a:lstStyle>
            <a:lvl1pPr>
              <a:defRPr sz="23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9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516252" y="1483952"/>
            <a:ext cx="5324764" cy="4320000"/>
          </a:xfrm>
          <a:noFill/>
        </p:spPr>
        <p:txBody>
          <a:bodyPr/>
          <a:lstStyle>
            <a:lvl1pPr>
              <a:defRPr sz="23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9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310803" y="1483952"/>
            <a:ext cx="5879612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gray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>
          <a:xfrm>
            <a:off x="3954111" y="6076361"/>
            <a:ext cx="4275850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xfrm>
            <a:off x="516253" y="6076361"/>
            <a:ext cx="914308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6253" y="942477"/>
            <a:ext cx="11133137" cy="541475"/>
          </a:xfrm>
        </p:spPr>
        <p:txBody>
          <a:bodyPr lIns="10798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 bwMode="gray">
          <a:xfrm>
            <a:off x="516256" y="1483952"/>
            <a:ext cx="11133349" cy="4319248"/>
          </a:xfrm>
          <a:noFill/>
        </p:spPr>
        <p:txBody>
          <a:bodyPr/>
          <a:lstStyle>
            <a:lvl1pPr>
              <a:defRPr sz="23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1" r:id="rId2"/>
    <p:sldLayoutId id="2147483709" r:id="rId3"/>
    <p:sldLayoutId id="2147483710" r:id="rId4"/>
    <p:sldLayoutId id="2147483681" r:id="rId5"/>
    <p:sldLayoutId id="2147483679" r:id="rId6"/>
    <p:sldLayoutId id="2147483680" r:id="rId7"/>
    <p:sldLayoutId id="2147483730" r:id="rId8"/>
    <p:sldLayoutId id="214748368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/>
          </a:solidFill>
          <a:latin typeface="Bebas Neue" panose="020B0506020202020201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8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1">
              <a:lumMod val="65000"/>
              <a:lumOff val="35000"/>
            </a:schemeClr>
          </a:solidFill>
          <a:latin typeface="Bebas Neue" panose="020B0506020202020201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>
              <a:lumMod val="65000"/>
              <a:lumOff val="3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>
              <a:lumMod val="65000"/>
              <a:lumOff val="35000"/>
            </a:schemeClr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>
              <a:lumMod val="65000"/>
              <a:lumOff val="35000"/>
            </a:schemeClr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65000"/>
              <a:lumOff val="3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65000"/>
              <a:lumOff val="3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516255" y="1483952"/>
            <a:ext cx="11134410" cy="4321536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2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6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7" rtl="0" eaLnBrk="1" latinLnBrk="0" hangingPunct="1">
        <a:spcBef>
          <a:spcPct val="0"/>
        </a:spcBef>
        <a:buNone/>
        <a:defRPr lang="en-US" sz="3600" b="0" kern="1200" dirty="0">
          <a:solidFill>
            <a:schemeClr val="tx2"/>
          </a:solidFill>
          <a:latin typeface="Bebas Neue" panose="020B0506020202020201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2"/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2"/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2"/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2"/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2"/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5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r>
              <a:rPr lang="en-US">
                <a:solidFill>
                  <a:prstClr val="white">
                    <a:lumMod val="50000"/>
                  </a:prstClr>
                </a:solidFill>
              </a:rPr>
              <a:t>Enter your footer text here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823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823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88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87582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43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590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387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155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3962" indent="-258643" algn="l" defTabSz="875823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34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226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094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1950" indent="-218991" algn="l" defTabSz="8758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2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823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687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539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396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280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135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014" algn="l" defTabSz="8758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4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r>
              <a:rPr lang="en-US">
                <a:solidFill>
                  <a:prstClr val="white">
                    <a:lumMod val="50000"/>
                  </a:prstClr>
                </a:solidFill>
              </a:rPr>
              <a:t>Enter your footer text here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5911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5911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875911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669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658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491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293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134" indent="-258669" algn="l" defTabSz="87591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8586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6510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44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2322" indent="-219013" algn="l" defTabSz="87591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07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591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3819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1715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8961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7543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5441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3364" algn="l" defTabSz="87591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01" y="432000"/>
            <a:ext cx="111096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1" y="1512000"/>
            <a:ext cx="111096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171" y="6084000"/>
            <a:ext cx="144000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4800" y="6084000"/>
            <a:ext cx="432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r>
              <a:rPr lang="en-US">
                <a:solidFill>
                  <a:prstClr val="white">
                    <a:lumMod val="50000"/>
                  </a:prstClr>
                </a:solidFill>
              </a:rPr>
              <a:t>Enter your footer text here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00" y="6084000"/>
            <a:ext cx="90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876087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 defTabSz="876087"/>
              <a:t>‹Nr.›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36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8760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721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9794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469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9569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24478" indent="-258721" algn="l" defTabSz="87608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09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47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85078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23066" indent="-219057" algn="l" defTabSz="8760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8159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7608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083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52067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190052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28068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066055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04064" algn="l" defTabSz="87608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Analysis of House Prices</a:t>
            </a:r>
            <a:br>
              <a:rPr lang="en-US" dirty="0"/>
            </a:br>
            <a:r>
              <a:rPr lang="en-US" dirty="0"/>
              <a:t>King Louis Estate / USA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pPr marL="0" indent="0">
              <a:buNone/>
            </a:pPr>
            <a:r>
              <a:rPr lang="en-US" dirty="0"/>
              <a:t>PRESENTATION 17.09.2020</a:t>
            </a:r>
          </a:p>
          <a:p>
            <a:pPr marL="0" indent="0">
              <a:buNone/>
            </a:pPr>
            <a:r>
              <a:rPr lang="en-US" sz="4000" b="1" dirty="0"/>
              <a:t>Britta Röver</a:t>
            </a:r>
          </a:p>
        </p:txBody>
      </p:sp>
      <p:pic>
        <p:nvPicPr>
          <p:cNvPr id="10" name="Picture 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036547" y="6120310"/>
            <a:ext cx="2700001" cy="49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60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/>
              <a:t>NICE PLACE: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343149" y="523874"/>
            <a:ext cx="9307515" cy="762001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Finding : Waterfront is the most expensive option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516253" y="1483952"/>
            <a:ext cx="3229510" cy="4320000"/>
          </a:xfrm>
          <a:ln>
            <a:noFill/>
          </a:ln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b="1" dirty="0"/>
              <a:t>But the prices varies</a:t>
            </a:r>
          </a:p>
          <a:p>
            <a:r>
              <a:rPr lang="en-US" sz="2400" b="1" dirty="0"/>
              <a:t>Maybe the west part of the lake is also nice?</a:t>
            </a:r>
          </a:p>
          <a:p>
            <a:endParaRPr lang="en-US" sz="2400" b="1" dirty="0"/>
          </a:p>
          <a:p>
            <a:r>
              <a:rPr lang="en-US" sz="2400" b="1" dirty="0">
                <a:highlight>
                  <a:srgbClr val="FFFF00"/>
                </a:highlight>
              </a:rPr>
              <a:t>Have a look!</a:t>
            </a:r>
          </a:p>
          <a:p>
            <a:endParaRPr lang="en-US" sz="3000" b="1" dirty="0"/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016D3D-8A31-440E-B778-FEEC2698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63" y="1213214"/>
            <a:ext cx="8116541" cy="54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/>
              <a:t>NICE PLACE: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343149" y="523874"/>
            <a:ext cx="9307515" cy="762001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Finding 2: the grade is not so important for us!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421003" y="1483952"/>
            <a:ext cx="3229510" cy="4320000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sz="2400" b="1" dirty="0"/>
              <a:t>Not fully clear by definition</a:t>
            </a:r>
          </a:p>
          <a:p>
            <a:r>
              <a:rPr lang="en-US" sz="2400" b="1" dirty="0"/>
              <a:t>Strong relationship between grade and bathrooms and </a:t>
            </a:r>
            <a:r>
              <a:rPr lang="en-US" sz="2400" b="1" dirty="0" err="1"/>
              <a:t>bedroomnumbers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highlight>
                  <a:srgbClr val="FFFF00"/>
                </a:highlight>
              </a:rPr>
              <a:t>This both is important to us!</a:t>
            </a:r>
          </a:p>
          <a:p>
            <a:r>
              <a:rPr lang="en-US" sz="2400" b="1" dirty="0">
                <a:highlight>
                  <a:srgbClr val="FFFF00"/>
                </a:highlight>
              </a:rPr>
              <a:t>Grade should be at least average (grade==7)</a:t>
            </a:r>
          </a:p>
          <a:p>
            <a:r>
              <a:rPr lang="en-US" sz="2400" b="1" dirty="0">
                <a:highlight>
                  <a:srgbClr val="FFFF00"/>
                </a:highlight>
              </a:rPr>
              <a:t>But at the waterfront only 3 objects have a grade &lt;7</a:t>
            </a:r>
            <a:endParaRPr lang="en-US" sz="3000" b="1" dirty="0"/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A82C908-E2B2-40AA-9428-F660FE51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757" y="1596997"/>
            <a:ext cx="5967638" cy="329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7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/>
              <a:t>BATHROOMS: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343149" y="523874"/>
            <a:ext cx="9307515" cy="762001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Finding 3: 2 Bathrooms are enough!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421002" y="4928134"/>
            <a:ext cx="9820278" cy="1073122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5100" b="1" dirty="0">
                <a:highlight>
                  <a:srgbClr val="FFFF00"/>
                </a:highlight>
              </a:rPr>
              <a:t>Bathrooms become more expensive by the size of 2!</a:t>
            </a:r>
          </a:p>
          <a:p>
            <a:r>
              <a:rPr lang="en-US" sz="5100" b="1" dirty="0">
                <a:highlight>
                  <a:srgbClr val="FFFF00"/>
                </a:highlight>
              </a:rPr>
              <a:t>2 Bathrooms are enough! This also seems to be the standard size</a:t>
            </a:r>
            <a:endParaRPr lang="en-US" sz="5100" b="1" dirty="0"/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7E6C14-7CAD-4120-83B4-2A6D8DA6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50" y="1596997"/>
            <a:ext cx="94964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/>
              <a:t>OLD HOUSE: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343149" y="523874"/>
            <a:ext cx="9307515" cy="762001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Finding 4: only a small part has been renovated!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421002" y="4928134"/>
            <a:ext cx="9820278" cy="701141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sz="5100" b="1" dirty="0">
                <a:highlight>
                  <a:srgbClr val="FFFF00"/>
                </a:highlight>
              </a:rPr>
              <a:t>Have a look!</a:t>
            </a:r>
            <a:endParaRPr lang="en-US" sz="5100" b="1" dirty="0"/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6D7370-ADE6-434F-B80E-C7C810D6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285876"/>
            <a:ext cx="8151495" cy="25012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1285AA-B934-43DB-9004-C67FF94A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18" y="3990975"/>
            <a:ext cx="39909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2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/>
              <a:t>BASEMENT: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343149" y="523874"/>
            <a:ext cx="9307515" cy="762001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Finding 4: size is not so expensive!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421002" y="4928134"/>
            <a:ext cx="9820278" cy="1073122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5100" b="1" dirty="0">
                <a:highlight>
                  <a:srgbClr val="FFFF00"/>
                </a:highlight>
              </a:rPr>
              <a:t>The fact basement yes or no has also a important effect to the price!</a:t>
            </a:r>
          </a:p>
          <a:p>
            <a:r>
              <a:rPr lang="en-US" sz="5100" b="1" dirty="0">
                <a:highlight>
                  <a:srgbClr val="FFFF00"/>
                </a:highlight>
              </a:rPr>
              <a:t>The Size is not so expensive</a:t>
            </a:r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9A6CE3-A905-4820-A57A-8638A852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3" y="1285875"/>
            <a:ext cx="4276725" cy="304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5E5DEE-098C-4A69-8197-D4254E13E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68" y="1311385"/>
            <a:ext cx="4276725" cy="36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/>
              <a:t>STORY: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16255" y="942477"/>
            <a:ext cx="11134410" cy="541475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A new home for me, my husband and my 3 daughter</a:t>
            </a:r>
          </a:p>
          <a:p>
            <a:endParaRPr lang="en-US" noProof="1"/>
          </a:p>
          <a:p>
            <a:endParaRPr lang="en-US" noProof="1"/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516252" y="1483951"/>
            <a:ext cx="10056497" cy="4592409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WHAT IS IMPORTANT FOR US?</a:t>
            </a:r>
          </a:p>
          <a:p>
            <a:pPr marL="0" indent="0">
              <a:buNone/>
            </a:pPr>
            <a:endParaRPr lang="en-US" sz="2600" b="1" dirty="0"/>
          </a:p>
          <a:p>
            <a:r>
              <a:rPr lang="en-US" sz="2600" b="1" dirty="0"/>
              <a:t>The </a:t>
            </a:r>
            <a:r>
              <a:rPr lang="en-US" sz="2600" b="1" dirty="0">
                <a:highlight>
                  <a:srgbClr val="808080"/>
                </a:highlight>
              </a:rPr>
              <a:t>size</a:t>
            </a:r>
            <a:r>
              <a:rPr lang="en-US" sz="2600" b="1" dirty="0"/>
              <a:t> that means </a:t>
            </a:r>
            <a:r>
              <a:rPr lang="en-US" sz="2600" b="1" dirty="0" err="1"/>
              <a:t>sqft_living</a:t>
            </a:r>
            <a:r>
              <a:rPr lang="en-US" sz="2600" b="1" dirty="0"/>
              <a:t> and </a:t>
            </a:r>
            <a:r>
              <a:rPr lang="en-US" sz="2600" b="1" dirty="0" err="1"/>
              <a:t>sqft_lot</a:t>
            </a:r>
            <a:r>
              <a:rPr lang="en-US" sz="2600" b="1" dirty="0"/>
              <a:t>, </a:t>
            </a:r>
            <a:r>
              <a:rPr lang="en-US" sz="2600" b="1" dirty="0">
                <a:highlight>
                  <a:srgbClr val="00FF00"/>
                </a:highlight>
              </a:rPr>
              <a:t>strong condition  for </a:t>
            </a:r>
            <a:r>
              <a:rPr lang="en-US" sz="2600" b="1" dirty="0" err="1">
                <a:highlight>
                  <a:srgbClr val="00FF00"/>
                </a:highlight>
              </a:rPr>
              <a:t>sqft_living</a:t>
            </a:r>
            <a:r>
              <a:rPr lang="en-US" sz="2600" b="1" dirty="0">
                <a:highlight>
                  <a:srgbClr val="00FF00"/>
                </a:highlight>
              </a:rPr>
              <a:t> &gt;=130 qm2 YES</a:t>
            </a:r>
          </a:p>
          <a:p>
            <a:r>
              <a:rPr lang="en-US" sz="2600" b="1" dirty="0"/>
              <a:t>The number of </a:t>
            </a:r>
            <a:r>
              <a:rPr lang="en-US" sz="2600" b="1" dirty="0">
                <a:highlight>
                  <a:srgbClr val="808080"/>
                </a:highlight>
              </a:rPr>
              <a:t>bath- and bedrooms</a:t>
            </a:r>
            <a:r>
              <a:rPr lang="en-US" sz="2600" b="1" dirty="0"/>
              <a:t>:</a:t>
            </a:r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bedrooms at least 4</a:t>
            </a:r>
          </a:p>
          <a:p>
            <a:pPr lvl="1"/>
            <a:r>
              <a:rPr lang="en-US" sz="2300" b="1" dirty="0">
                <a:highlight>
                  <a:srgbClr val="00FF00"/>
                </a:highlight>
              </a:rPr>
              <a:t>bathrooms at least 2</a:t>
            </a:r>
          </a:p>
          <a:p>
            <a:r>
              <a:rPr lang="en-US" sz="2600" b="1" dirty="0"/>
              <a:t>The house should have a big </a:t>
            </a:r>
            <a:r>
              <a:rPr lang="en-US" sz="2600" b="1" dirty="0">
                <a:highlight>
                  <a:srgbClr val="808080"/>
                </a:highlight>
              </a:rPr>
              <a:t>basement</a:t>
            </a:r>
          </a:p>
          <a:p>
            <a:r>
              <a:rPr lang="en-US" sz="2600" b="1" dirty="0"/>
              <a:t>It should have a good </a:t>
            </a:r>
            <a:r>
              <a:rPr lang="en-US" sz="2600" b="1" dirty="0">
                <a:highlight>
                  <a:srgbClr val="808080"/>
                </a:highlight>
              </a:rPr>
              <a:t>condition/</a:t>
            </a:r>
            <a:r>
              <a:rPr lang="en-US" sz="2600" b="1">
                <a:highlight>
                  <a:srgbClr val="808080"/>
                </a:highlight>
              </a:rPr>
              <a:t>grade </a:t>
            </a:r>
            <a:r>
              <a:rPr lang="en-US" sz="2600" b="1">
                <a:highlight>
                  <a:srgbClr val="FFFF00"/>
                </a:highlight>
              </a:rPr>
              <a:t>&lt;=7</a:t>
            </a:r>
            <a:endParaRPr lang="en-US" sz="2600" b="1" dirty="0">
              <a:highlight>
                <a:srgbClr val="808080"/>
              </a:highlight>
            </a:endParaRPr>
          </a:p>
          <a:p>
            <a:r>
              <a:rPr lang="en-US" sz="2600" b="1" dirty="0">
                <a:highlight>
                  <a:srgbClr val="808080"/>
                </a:highlight>
              </a:rPr>
              <a:t>Nice Place</a:t>
            </a:r>
            <a:r>
              <a:rPr lang="en-US" sz="2600" b="1" dirty="0"/>
              <a:t>! </a:t>
            </a:r>
            <a:r>
              <a:rPr lang="en-US" sz="2600" b="1" dirty="0">
                <a:highlight>
                  <a:srgbClr val="FFFF00"/>
                </a:highlight>
              </a:rPr>
              <a:t>Waterfront may be!</a:t>
            </a:r>
          </a:p>
          <a:p>
            <a:r>
              <a:rPr lang="en-US" sz="2600" b="1" dirty="0">
                <a:highlight>
                  <a:srgbClr val="808080"/>
                </a:highlight>
              </a:rPr>
              <a:t>Old house? </a:t>
            </a:r>
            <a:r>
              <a:rPr lang="en-US" sz="2600" b="1" dirty="0">
                <a:highlight>
                  <a:srgbClr val="FFFF00"/>
                </a:highlight>
              </a:rPr>
              <a:t>may be!</a:t>
            </a:r>
          </a:p>
          <a:p>
            <a:endParaRPr lang="en-US" sz="2600" b="1" dirty="0">
              <a:highlight>
                <a:srgbClr val="808080"/>
              </a:highlight>
            </a:endParaRPr>
          </a:p>
          <a:p>
            <a:endParaRPr lang="en-US" sz="3000" b="1" dirty="0">
              <a:highlight>
                <a:srgbClr val="00FFFF"/>
              </a:highlight>
            </a:endParaRPr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600200" y="1685925"/>
            <a:ext cx="10050465" cy="2686050"/>
          </a:xfrm>
        </p:spPr>
        <p:txBody>
          <a:bodyPr anchor="t">
            <a:noAutofit/>
          </a:bodyPr>
          <a:lstStyle/>
          <a:p>
            <a:r>
              <a:rPr lang="en-US" sz="7200" dirty="0"/>
              <a:t>THANKS!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0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8520" y="222348"/>
            <a:ext cx="11134410" cy="107312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Approach to the Data / Business Understanding</a:t>
            </a:r>
          </a:p>
          <a:p>
            <a:r>
              <a:rPr lang="en-US" sz="3200" b="1" dirty="0"/>
              <a:t>Data Cleaning</a:t>
            </a:r>
          </a:p>
          <a:p>
            <a:r>
              <a:rPr lang="en-US" sz="3200" b="1" dirty="0"/>
              <a:t>Data Analysis and Exploration</a:t>
            </a:r>
          </a:p>
          <a:p>
            <a:r>
              <a:rPr lang="en-US" sz="3200" b="1" dirty="0"/>
              <a:t>Feature Engineering</a:t>
            </a:r>
          </a:p>
          <a:p>
            <a:r>
              <a:rPr lang="en-US" sz="3200" b="1" dirty="0" err="1"/>
              <a:t>Preditive</a:t>
            </a:r>
            <a:r>
              <a:rPr lang="en-US" sz="3200" b="1" dirty="0"/>
              <a:t> Modelling</a:t>
            </a:r>
          </a:p>
          <a:p>
            <a:r>
              <a:rPr lang="en-US" sz="3200" b="1" dirty="0"/>
              <a:t>Data Visualization</a:t>
            </a:r>
          </a:p>
          <a:p>
            <a:endParaRPr lang="en-US" sz="3200" b="1" dirty="0"/>
          </a:p>
          <a:p>
            <a:r>
              <a:rPr lang="en-US" sz="3200" b="1" dirty="0"/>
              <a:t>Findings trough the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48D5A3-F6C2-491A-94B0-55CCF8B8A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0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8520" y="222348"/>
            <a:ext cx="11134410" cy="107312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39A2A04-C6D7-420B-B24E-21028D919A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874732"/>
              </p:ext>
            </p:extLst>
          </p:nvPr>
        </p:nvGraphicFramePr>
        <p:xfrm>
          <a:off x="1442196" y="486506"/>
          <a:ext cx="10259697" cy="579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3982">
                  <a:extLst>
                    <a:ext uri="{9D8B030D-6E8A-4147-A177-3AD203B41FA5}">
                      <a16:colId xmlns:a16="http://schemas.microsoft.com/office/drawing/2014/main" val="2901776629"/>
                    </a:ext>
                  </a:extLst>
                </a:gridCol>
                <a:gridCol w="1934573">
                  <a:extLst>
                    <a:ext uri="{9D8B030D-6E8A-4147-A177-3AD203B41FA5}">
                      <a16:colId xmlns:a16="http://schemas.microsoft.com/office/drawing/2014/main" val="2589908195"/>
                    </a:ext>
                  </a:extLst>
                </a:gridCol>
                <a:gridCol w="1452874">
                  <a:extLst>
                    <a:ext uri="{9D8B030D-6E8A-4147-A177-3AD203B41FA5}">
                      <a16:colId xmlns:a16="http://schemas.microsoft.com/office/drawing/2014/main" val="2725251726"/>
                    </a:ext>
                  </a:extLst>
                </a:gridCol>
                <a:gridCol w="2616044">
                  <a:extLst>
                    <a:ext uri="{9D8B030D-6E8A-4147-A177-3AD203B41FA5}">
                      <a16:colId xmlns:a16="http://schemas.microsoft.com/office/drawing/2014/main" val="3940586740"/>
                    </a:ext>
                  </a:extLst>
                </a:gridCol>
                <a:gridCol w="2942224">
                  <a:extLst>
                    <a:ext uri="{9D8B030D-6E8A-4147-A177-3AD203B41FA5}">
                      <a16:colId xmlns:a16="http://schemas.microsoft.com/office/drawing/2014/main" val="1493675974"/>
                    </a:ext>
                  </a:extLst>
                </a:gridCol>
              </a:tblGrid>
              <a:tr h="375581">
                <a:tc>
                  <a:txBody>
                    <a:bodyPr/>
                    <a:lstStyle/>
                    <a:p>
                      <a:r>
                        <a:rPr lang="de-DE" dirty="0" err="1"/>
                        <a:t>column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values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8349"/>
                  </a:ext>
                </a:extLst>
              </a:tr>
              <a:tr h="375581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identifier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69451"/>
                  </a:ext>
                </a:extLst>
              </a:tr>
              <a:tr h="375581">
                <a:tc>
                  <a:txBody>
                    <a:bodyPr/>
                    <a:lstStyle/>
                    <a:p>
                      <a:r>
                        <a:rPr lang="de-D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house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was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sold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object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32218"/>
                  </a:ext>
                </a:extLst>
              </a:tr>
              <a:tr h="375581">
                <a:tc>
                  <a:txBody>
                    <a:bodyPr/>
                    <a:lstStyle/>
                    <a:p>
                      <a:r>
                        <a:rPr lang="de-DE" dirty="0" err="1"/>
                        <a:t>price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float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outliner</a:t>
                      </a:r>
                      <a:endParaRPr kumimoji="0" lang="de-DE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47852"/>
                  </a:ext>
                </a:extLst>
              </a:tr>
              <a:tr h="375581">
                <a:tc>
                  <a:txBody>
                    <a:bodyPr/>
                    <a:lstStyle/>
                    <a:p>
                      <a:r>
                        <a:rPr lang="de-DE" dirty="0" err="1"/>
                        <a:t>bedrooms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bedrooms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r>
                        <a:rPr lang="de-DE" dirty="0"/>
                        <a:t>/1-11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outliner</a:t>
                      </a:r>
                      <a:endParaRPr kumimoji="0" lang="de-DE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32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 err="1"/>
                        <a:t>bathrooms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bathrooms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discret</a:t>
                      </a:r>
                      <a:r>
                        <a:rPr lang="de-DE" dirty="0"/>
                        <a:t>/0-7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0" lang="de-DE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00FF00"/>
                        </a:highlight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75132"/>
                  </a:ext>
                </a:extLst>
              </a:tr>
              <a:tr h="375581">
                <a:tc>
                  <a:txBody>
                    <a:bodyPr/>
                    <a:lstStyle/>
                    <a:p>
                      <a:r>
                        <a:rPr lang="de-DE" dirty="0" err="1"/>
                        <a:t>Sqft_living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Square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footage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house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44506"/>
                  </a:ext>
                </a:extLst>
              </a:tr>
              <a:tr h="375581">
                <a:tc>
                  <a:txBody>
                    <a:bodyPr/>
                    <a:lstStyle/>
                    <a:p>
                      <a:r>
                        <a:rPr lang="de-DE" dirty="0" err="1"/>
                        <a:t>Sqft_lot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Square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footage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31721"/>
                  </a:ext>
                </a:extLst>
              </a:tr>
              <a:tr h="375581">
                <a:tc>
                  <a:txBody>
                    <a:bodyPr/>
                    <a:lstStyle/>
                    <a:p>
                      <a:r>
                        <a:rPr lang="de-DE" dirty="0" err="1"/>
                        <a:t>floors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floors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discret</a:t>
                      </a:r>
                      <a:r>
                        <a:rPr lang="de-DE" dirty="0"/>
                        <a:t>/1-4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894090"/>
                  </a:ext>
                </a:extLst>
              </a:tr>
              <a:tr h="375581">
                <a:tc>
                  <a:txBody>
                    <a:bodyPr/>
                    <a:lstStyle/>
                    <a:p>
                      <a:r>
                        <a:rPr lang="de-DE" dirty="0" err="1"/>
                        <a:t>waterfront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waterfront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00FF"/>
                          </a:highlight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Missing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00FF"/>
                          </a:highlight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00FF"/>
                          </a:highlight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values</a:t>
                      </a:r>
                      <a:endParaRPr lang="de-DE" dirty="0">
                        <a:highlight>
                          <a:srgbClr val="FF00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57827"/>
                  </a:ext>
                </a:extLst>
              </a:tr>
              <a:tr h="510790">
                <a:tc>
                  <a:txBody>
                    <a:bodyPr/>
                    <a:lstStyle/>
                    <a:p>
                      <a:r>
                        <a:rPr lang="de-DE" dirty="0" err="1"/>
                        <a:t>view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Indicator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ranking</a:t>
                      </a:r>
                      <a:r>
                        <a:rPr lang="de-DE" dirty="0"/>
                        <a:t> 0-4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00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Missing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00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00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endParaRPr lang="de-DE" sz="1600" dirty="0">
                        <a:highlight>
                          <a:srgbClr val="FF00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941255"/>
                  </a:ext>
                </a:extLst>
              </a:tr>
              <a:tr h="375581">
                <a:tc>
                  <a:txBody>
                    <a:bodyPr/>
                    <a:lstStyle/>
                    <a:p>
                      <a:r>
                        <a:rPr lang="de-DE" dirty="0" err="1"/>
                        <a:t>condition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Indicator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discret</a:t>
                      </a:r>
                      <a:r>
                        <a:rPr lang="de-DE" dirty="0"/>
                        <a:t>/1-5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07192"/>
                  </a:ext>
                </a:extLst>
              </a:tr>
              <a:tr h="931441">
                <a:tc>
                  <a:txBody>
                    <a:bodyPr/>
                    <a:lstStyle/>
                    <a:p>
                      <a:r>
                        <a:rPr lang="de-DE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Indicator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grade /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on a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grading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discret</a:t>
                      </a:r>
                      <a:r>
                        <a:rPr lang="de-DE" dirty="0"/>
                        <a:t>/1-13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91220"/>
                  </a:ext>
                </a:extLst>
              </a:tr>
            </a:tbl>
          </a:graphicData>
        </a:graphic>
      </p:graphicFrame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57C6E8-E0A4-48BC-86B5-FD5B2A8F1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8520" y="222348"/>
            <a:ext cx="11134410" cy="107312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639A2A04-C6D7-420B-B24E-21028D919A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929306"/>
              </p:ext>
            </p:extLst>
          </p:nvPr>
        </p:nvGraphicFramePr>
        <p:xfrm>
          <a:off x="1495425" y="486506"/>
          <a:ext cx="10206468" cy="5516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3550">
                  <a:extLst>
                    <a:ext uri="{9D8B030D-6E8A-4147-A177-3AD203B41FA5}">
                      <a16:colId xmlns:a16="http://schemas.microsoft.com/office/drawing/2014/main" val="290177662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89908195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725251726"/>
                    </a:ext>
                  </a:extLst>
                </a:gridCol>
                <a:gridCol w="2616044">
                  <a:extLst>
                    <a:ext uri="{9D8B030D-6E8A-4147-A177-3AD203B41FA5}">
                      <a16:colId xmlns:a16="http://schemas.microsoft.com/office/drawing/2014/main" val="3940586740"/>
                    </a:ext>
                  </a:extLst>
                </a:gridCol>
                <a:gridCol w="2942224">
                  <a:extLst>
                    <a:ext uri="{9D8B030D-6E8A-4147-A177-3AD203B41FA5}">
                      <a16:colId xmlns:a16="http://schemas.microsoft.com/office/drawing/2014/main" val="1493675974"/>
                    </a:ext>
                  </a:extLst>
                </a:gridCol>
              </a:tblGrid>
              <a:tr h="370951">
                <a:tc>
                  <a:txBody>
                    <a:bodyPr/>
                    <a:lstStyle/>
                    <a:p>
                      <a:r>
                        <a:rPr lang="de-DE" dirty="0" err="1"/>
                        <a:t>column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values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48349"/>
                  </a:ext>
                </a:extLst>
              </a:tr>
              <a:tr h="712226">
                <a:tc>
                  <a:txBody>
                    <a:bodyPr/>
                    <a:lstStyle/>
                    <a:p>
                      <a:r>
                        <a:rPr lang="de-DE" dirty="0" err="1"/>
                        <a:t>Sqft_above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Square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footage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without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basement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house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Can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skipped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44506"/>
                  </a:ext>
                </a:extLst>
              </a:tr>
              <a:tr h="1038663">
                <a:tc>
                  <a:txBody>
                    <a:bodyPr/>
                    <a:lstStyle/>
                    <a:p>
                      <a:r>
                        <a:rPr lang="de-DE" dirty="0" err="1"/>
                        <a:t>Sqft_basement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Square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footage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basement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FF0000"/>
                          </a:solidFill>
                        </a:rPr>
                        <a:t>object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00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Missing</a:t>
                      </a:r>
                      <a:r>
                        <a:rPr kumimoji="0" lang="de-D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00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00FF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endParaRPr lang="de-DE" sz="1600" dirty="0">
                        <a:highlight>
                          <a:srgbClr val="FF00FF"/>
                        </a:highlight>
                      </a:endParaRPr>
                    </a:p>
                    <a:p>
                      <a:r>
                        <a:rPr lang="de-DE" sz="1600" dirty="0" err="1"/>
                        <a:t>Wrong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data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>
                          <a:highlight>
                            <a:srgbClr val="FFFF00"/>
                          </a:highlight>
                        </a:rPr>
                        <a:t>New </a:t>
                      </a:r>
                      <a:r>
                        <a:rPr lang="de-DE" sz="1600" dirty="0" err="1">
                          <a:highlight>
                            <a:srgbClr val="FFFF00"/>
                          </a:highlight>
                        </a:rPr>
                        <a:t>computation</a:t>
                      </a:r>
                      <a:r>
                        <a:rPr lang="de-DE" sz="16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de-DE" sz="1600" dirty="0" err="1">
                          <a:highlight>
                            <a:srgbClr val="FFFF00"/>
                          </a:highlight>
                        </a:rPr>
                        <a:t>of</a:t>
                      </a:r>
                      <a:r>
                        <a:rPr lang="de-DE" sz="16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de-DE" sz="1600" dirty="0" err="1">
                          <a:highlight>
                            <a:srgbClr val="FFFF00"/>
                          </a:highlight>
                        </a:rPr>
                        <a:t>the</a:t>
                      </a:r>
                      <a:r>
                        <a:rPr lang="de-DE" sz="16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de-DE" sz="1600" dirty="0" err="1">
                          <a:highlight>
                            <a:srgbClr val="FFFF00"/>
                          </a:highlight>
                        </a:rPr>
                        <a:t>value</a:t>
                      </a:r>
                      <a:endParaRPr lang="de-DE" sz="1600" dirty="0">
                        <a:highlight>
                          <a:srgbClr val="FFFF00"/>
                        </a:highlight>
                      </a:endParaRPr>
                    </a:p>
                    <a:p>
                      <a:r>
                        <a:rPr lang="de-DE" sz="1600" b="1" dirty="0">
                          <a:highlight>
                            <a:srgbClr val="00FFFF"/>
                          </a:highlight>
                        </a:rPr>
                        <a:t>additional feature </a:t>
                      </a:r>
                      <a:r>
                        <a:rPr lang="de-DE" sz="1600" b="1" dirty="0" err="1">
                          <a:highlight>
                            <a:srgbClr val="00FFFF"/>
                          </a:highlight>
                        </a:rPr>
                        <a:t>basement</a:t>
                      </a:r>
                      <a:r>
                        <a:rPr lang="de-DE" sz="1600" b="1" dirty="0">
                          <a:highlight>
                            <a:srgbClr val="00FFFF"/>
                          </a:highlight>
                        </a:rPr>
                        <a:t> y/n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31721"/>
                  </a:ext>
                </a:extLst>
              </a:tr>
              <a:tr h="563845">
                <a:tc>
                  <a:txBody>
                    <a:bodyPr/>
                    <a:lstStyle/>
                    <a:p>
                      <a:r>
                        <a:rPr lang="de-DE" dirty="0" err="1"/>
                        <a:t>Yr_built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Built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127" rtl="0" eaLnBrk="1" latinLnBrk="0" hangingPunct="1"/>
                      <a:r>
                        <a:rPr lang="de-DE" sz="1600" b="1" kern="1200" dirty="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additional </a:t>
                      </a:r>
                      <a:r>
                        <a:rPr lang="de-DE" sz="1600" b="1" kern="1200" dirty="0" err="1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r>
                        <a:rPr lang="de-DE" sz="1600" b="1" kern="1200" dirty="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b="1" kern="1200" dirty="0" err="1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yr_age</a:t>
                      </a:r>
                      <a:endParaRPr lang="de-DE" sz="1600" b="1" kern="1200" dirty="0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127" rtl="0" eaLnBrk="1" latinLnBrk="0" hangingPunct="1"/>
                      <a:r>
                        <a:rPr lang="de-DE" sz="1600" b="1" kern="1200" dirty="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de-DE" sz="1600" b="1" kern="1200" dirty="0" err="1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yr_built_cat</a:t>
                      </a:r>
                      <a:endParaRPr lang="de-DE" sz="1600" b="1" kern="1200" dirty="0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894090"/>
                  </a:ext>
                </a:extLst>
              </a:tr>
              <a:tr h="608359">
                <a:tc>
                  <a:txBody>
                    <a:bodyPr/>
                    <a:lstStyle/>
                    <a:p>
                      <a:r>
                        <a:rPr lang="de-DE" dirty="0" err="1"/>
                        <a:t>Yr_renovated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waterfront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r>
                        <a:rPr lang="de-DE" dirty="0"/>
                        <a:t>, 1/0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additional feature </a:t>
                      </a:r>
                      <a:r>
                        <a:rPr lang="de-DE" sz="1600" b="1" kern="1200" dirty="0" err="1">
                          <a:solidFill>
                            <a:schemeClr val="dk1"/>
                          </a:solidFill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renovation</a:t>
                      </a:r>
                      <a:endParaRPr lang="de-DE" sz="1600" b="1" kern="1200" dirty="0">
                        <a:solidFill>
                          <a:schemeClr val="dk1"/>
                        </a:solidFill>
                        <a:highlight>
                          <a:srgbClr val="00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57827"/>
                  </a:ext>
                </a:extLst>
              </a:tr>
              <a:tr h="504493">
                <a:tc>
                  <a:txBody>
                    <a:bodyPr/>
                    <a:lstStyle/>
                    <a:p>
                      <a:r>
                        <a:rPr lang="de-DE" dirty="0" err="1"/>
                        <a:t>zipcode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Indicator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discret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ranking</a:t>
                      </a:r>
                      <a:r>
                        <a:rPr lang="de-DE" dirty="0"/>
                        <a:t> 0-4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941255"/>
                  </a:ext>
                </a:extLst>
              </a:tr>
              <a:tr h="652874">
                <a:tc>
                  <a:txBody>
                    <a:bodyPr/>
                    <a:lstStyle/>
                    <a:p>
                      <a:r>
                        <a:rPr lang="de-DE" dirty="0" err="1"/>
                        <a:t>Lat</a:t>
                      </a:r>
                      <a:endParaRPr lang="de-DE" dirty="0"/>
                    </a:p>
                    <a:p>
                      <a:r>
                        <a:rPr lang="de-DE" dirty="0" err="1"/>
                        <a:t>long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Coordinates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latitude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Both </a:t>
                      </a:r>
                      <a:r>
                        <a:rPr lang="de-DE" dirty="0" err="1"/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707192"/>
                  </a:ext>
                </a:extLst>
              </a:tr>
              <a:tr h="919958">
                <a:tc>
                  <a:txBody>
                    <a:bodyPr/>
                    <a:lstStyle/>
                    <a:p>
                      <a:r>
                        <a:rPr lang="de-DE" dirty="0" err="1"/>
                        <a:t>Sqft_living</a:t>
                      </a:r>
                      <a:endParaRPr lang="de-DE" dirty="0"/>
                    </a:p>
                    <a:p>
                      <a:r>
                        <a:rPr lang="de-DE" dirty="0" err="1"/>
                        <a:t>Sqft_lot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Square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footage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living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nearest</a:t>
                      </a:r>
                      <a:r>
                        <a:rPr lang="de-DE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15 </a:t>
                      </a:r>
                      <a:r>
                        <a:rPr lang="de-DE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neighbours</a:t>
                      </a:r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91220"/>
                  </a:ext>
                </a:extLst>
              </a:tr>
            </a:tbl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3666186-1A2F-4B56-B58F-5790A1575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/>
              <a:t>Get a big picture!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16255" y="942477"/>
            <a:ext cx="11134410" cy="541475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Matrix of correlations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516253" y="1483952"/>
            <a:ext cx="3441148" cy="4320000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sz="2600" dirty="0"/>
              <a:t>There seems to be a couple of stronger </a:t>
            </a:r>
            <a:r>
              <a:rPr lang="en-US" sz="2600" dirty="0" err="1"/>
              <a:t>correlationen</a:t>
            </a:r>
            <a:r>
              <a:rPr lang="en-US" sz="2600" dirty="0"/>
              <a:t> concerning the price</a:t>
            </a:r>
          </a:p>
          <a:p>
            <a:pPr lvl="1"/>
            <a:r>
              <a:rPr lang="en-US" sz="2400" dirty="0"/>
              <a:t>Living space</a:t>
            </a:r>
          </a:p>
          <a:p>
            <a:pPr lvl="1"/>
            <a:r>
              <a:rPr lang="en-US" sz="2400" dirty="0"/>
              <a:t>Grade</a:t>
            </a:r>
          </a:p>
          <a:p>
            <a:pPr lvl="1"/>
            <a:r>
              <a:rPr lang="en-US" sz="2400" dirty="0"/>
              <a:t>Distance to </a:t>
            </a:r>
            <a:r>
              <a:rPr lang="en-US" sz="2400" dirty="0" err="1"/>
              <a:t>neighbour</a:t>
            </a:r>
            <a:endParaRPr lang="en-US" sz="2400" dirty="0"/>
          </a:p>
          <a:p>
            <a:pPr lvl="1"/>
            <a:r>
              <a:rPr lang="en-US" sz="2400" dirty="0"/>
              <a:t>bedrooms</a:t>
            </a:r>
          </a:p>
          <a:p>
            <a:r>
              <a:rPr lang="en-US" sz="2600" dirty="0"/>
              <a:t>But there are also dependencies between the features,  see feature </a:t>
            </a:r>
            <a:r>
              <a:rPr lang="en-US" sz="2600" b="1" dirty="0"/>
              <a:t>grade</a:t>
            </a:r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E4E70C3-2432-43C1-BF3F-56B990C366A0}"/>
              </a:ext>
            </a:extLst>
          </p:cNvPr>
          <p:cNvGrpSpPr/>
          <p:nvPr/>
        </p:nvGrpSpPr>
        <p:grpSpPr>
          <a:xfrm>
            <a:off x="4552950" y="1219200"/>
            <a:ext cx="7288782" cy="5376876"/>
            <a:chOff x="3095625" y="288054"/>
            <a:chExt cx="8678545" cy="6140068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6C8F3960-14D9-46C5-92E4-6A0F1AD8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5625" y="288054"/>
              <a:ext cx="8678545" cy="6140068"/>
            </a:xfrm>
            <a:prstGeom prst="rect">
              <a:avLst/>
            </a:prstGeom>
            <a:noFill/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FA359F5-12A6-4221-8D95-BCB86EE8FA46}"/>
                </a:ext>
              </a:extLst>
            </p:cNvPr>
            <p:cNvSpPr/>
            <p:nvPr/>
          </p:nvSpPr>
          <p:spPr>
            <a:xfrm>
              <a:off x="4514850" y="1143000"/>
              <a:ext cx="457200" cy="3714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95BFB7A-192B-47FE-8B02-95D5C777F978}"/>
                </a:ext>
              </a:extLst>
            </p:cNvPr>
            <p:cNvSpPr/>
            <p:nvPr/>
          </p:nvSpPr>
          <p:spPr>
            <a:xfrm>
              <a:off x="4505325" y="4010025"/>
              <a:ext cx="457200" cy="3714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A9ECF2E-AF39-43E8-AD9C-65E02E0005A0}"/>
                </a:ext>
              </a:extLst>
            </p:cNvPr>
            <p:cNvSpPr/>
            <p:nvPr/>
          </p:nvSpPr>
          <p:spPr>
            <a:xfrm>
              <a:off x="4514850" y="5019675"/>
              <a:ext cx="457200" cy="3714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07EAC0C-34B9-4D7E-B7D2-E5BB150BF1B2}"/>
                </a:ext>
              </a:extLst>
            </p:cNvPr>
            <p:cNvSpPr/>
            <p:nvPr/>
          </p:nvSpPr>
          <p:spPr>
            <a:xfrm>
              <a:off x="4524375" y="2238375"/>
              <a:ext cx="457200" cy="3714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9BD8C27-0B81-4163-B3C0-614C58149AB4}"/>
                </a:ext>
              </a:extLst>
            </p:cNvPr>
            <p:cNvSpPr/>
            <p:nvPr/>
          </p:nvSpPr>
          <p:spPr>
            <a:xfrm>
              <a:off x="4981575" y="2238375"/>
              <a:ext cx="457200" cy="371475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3D2CD0D5-8B9B-4D7E-97BD-7F7A17C69E5E}"/>
                </a:ext>
              </a:extLst>
            </p:cNvPr>
            <p:cNvSpPr/>
            <p:nvPr/>
          </p:nvSpPr>
          <p:spPr>
            <a:xfrm>
              <a:off x="4972050" y="4029075"/>
              <a:ext cx="457200" cy="371475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A5DF182-E8E8-4660-A8C5-448B88746F79}"/>
                </a:ext>
              </a:extLst>
            </p:cNvPr>
            <p:cNvSpPr/>
            <p:nvPr/>
          </p:nvSpPr>
          <p:spPr>
            <a:xfrm>
              <a:off x="6372225" y="4019550"/>
              <a:ext cx="457200" cy="371475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F9A4C1CF-EE6C-4218-A4EA-BBCDFF7EDDFF}"/>
                </a:ext>
              </a:extLst>
            </p:cNvPr>
            <p:cNvSpPr/>
            <p:nvPr/>
          </p:nvSpPr>
          <p:spPr>
            <a:xfrm>
              <a:off x="5010150" y="5000625"/>
              <a:ext cx="457200" cy="371475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4" name="Rechteck 33">
            <a:extLst>
              <a:ext uri="{FF2B5EF4-FFF2-40B4-BE49-F238E27FC236}">
                <a16:creationId xmlns:a16="http://schemas.microsoft.com/office/drawing/2014/main" id="{949416FD-20DF-4F5B-B406-ECC64682A02A}"/>
              </a:ext>
            </a:extLst>
          </p:cNvPr>
          <p:cNvSpPr/>
          <p:nvPr/>
        </p:nvSpPr>
        <p:spPr>
          <a:xfrm>
            <a:off x="4505325" y="4432776"/>
            <a:ext cx="6496050" cy="3755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40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/>
              <a:t>1. Shot: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16255" y="942477"/>
            <a:ext cx="11134410" cy="541475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Multilinear Regression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516253" y="1483952"/>
            <a:ext cx="3441148" cy="4320000"/>
          </a:xfrm>
          <a:ln>
            <a:noFill/>
          </a:ln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b="1" dirty="0"/>
              <a:t>features used</a:t>
            </a:r>
          </a:p>
          <a:p>
            <a:pPr lvl="1"/>
            <a:r>
              <a:rPr lang="en-US" dirty="0"/>
              <a:t>Living and lot space</a:t>
            </a:r>
          </a:p>
          <a:p>
            <a:pPr lvl="1"/>
            <a:r>
              <a:rPr lang="en-US" dirty="0"/>
              <a:t>grade</a:t>
            </a:r>
          </a:p>
          <a:p>
            <a:pPr lvl="1"/>
            <a:r>
              <a:rPr lang="en-US" dirty="0"/>
              <a:t>distance to </a:t>
            </a:r>
            <a:r>
              <a:rPr lang="en-US" dirty="0" err="1"/>
              <a:t>neighbour</a:t>
            </a:r>
            <a:endParaRPr lang="en-US" dirty="0"/>
          </a:p>
          <a:p>
            <a:pPr lvl="1"/>
            <a:r>
              <a:rPr lang="en-US" dirty="0"/>
              <a:t>Bed- and bathrooms ..</a:t>
            </a:r>
          </a:p>
          <a:p>
            <a:r>
              <a:rPr lang="en-US" sz="2400" b="1" dirty="0"/>
              <a:t>result:</a:t>
            </a:r>
            <a:r>
              <a:rPr lang="en-US" sz="2400" dirty="0"/>
              <a:t> </a:t>
            </a:r>
            <a:r>
              <a:rPr lang="en-US" sz="3000" b="1" dirty="0"/>
              <a:t>R2 of 0,704</a:t>
            </a:r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640971C-13B5-4AB2-ABAB-DE073C0F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869" y="548639"/>
            <a:ext cx="4697663" cy="603985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09E399-F4F0-47BC-B1CD-9E5C40469FDC}"/>
              </a:ext>
            </a:extLst>
          </p:cNvPr>
          <p:cNvSpPr/>
          <p:nvPr/>
        </p:nvSpPr>
        <p:spPr>
          <a:xfrm>
            <a:off x="1568918" y="3869356"/>
            <a:ext cx="1838425" cy="616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589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/>
              <a:t>STORY: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16255" y="942477"/>
            <a:ext cx="11134410" cy="541475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A new home for me, my husband and my 3 daughter</a:t>
            </a:r>
          </a:p>
          <a:p>
            <a:endParaRPr lang="en-US" noProof="1"/>
          </a:p>
          <a:p>
            <a:endParaRPr lang="en-US" noProof="1"/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516252" y="1483951"/>
            <a:ext cx="10056497" cy="4592409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WHAT IS IMPORTANT FOR US?</a:t>
            </a:r>
          </a:p>
          <a:p>
            <a:pPr marL="0" indent="0">
              <a:buNone/>
            </a:pPr>
            <a:endParaRPr lang="en-US" sz="2600" b="1" dirty="0"/>
          </a:p>
          <a:p>
            <a:r>
              <a:rPr lang="en-US" sz="2600" b="1" dirty="0"/>
              <a:t>The </a:t>
            </a:r>
            <a:r>
              <a:rPr lang="en-US" sz="2600" b="1" dirty="0">
                <a:highlight>
                  <a:srgbClr val="808080"/>
                </a:highlight>
              </a:rPr>
              <a:t>size</a:t>
            </a:r>
            <a:r>
              <a:rPr lang="en-US" sz="2600" b="1" dirty="0"/>
              <a:t> that means </a:t>
            </a:r>
            <a:r>
              <a:rPr lang="en-US" sz="2600" b="1" dirty="0" err="1"/>
              <a:t>sqft_living</a:t>
            </a:r>
            <a:r>
              <a:rPr lang="en-US" sz="2600" b="1" dirty="0"/>
              <a:t> and </a:t>
            </a:r>
            <a:r>
              <a:rPr lang="en-US" sz="2600" b="1" dirty="0" err="1"/>
              <a:t>sqft_lot</a:t>
            </a:r>
            <a:r>
              <a:rPr lang="en-US" sz="2600" b="1" dirty="0"/>
              <a:t>, </a:t>
            </a:r>
            <a:r>
              <a:rPr lang="en-US" sz="2600" b="1" dirty="0">
                <a:highlight>
                  <a:srgbClr val="00FFFF"/>
                </a:highlight>
              </a:rPr>
              <a:t>strong condition  for </a:t>
            </a:r>
            <a:r>
              <a:rPr lang="en-US" sz="2600" b="1" dirty="0" err="1">
                <a:highlight>
                  <a:srgbClr val="00FFFF"/>
                </a:highlight>
              </a:rPr>
              <a:t>sqft_living</a:t>
            </a:r>
            <a:r>
              <a:rPr lang="en-US" sz="2600" b="1" dirty="0">
                <a:highlight>
                  <a:srgbClr val="00FFFF"/>
                </a:highlight>
              </a:rPr>
              <a:t> &gt;=130 qm2</a:t>
            </a:r>
          </a:p>
          <a:p>
            <a:r>
              <a:rPr lang="en-US" sz="2600" b="1" dirty="0"/>
              <a:t>The number of </a:t>
            </a:r>
            <a:r>
              <a:rPr lang="en-US" sz="2600" b="1" dirty="0">
                <a:highlight>
                  <a:srgbClr val="808080"/>
                </a:highlight>
              </a:rPr>
              <a:t>bath- and bedrooms</a:t>
            </a:r>
            <a:r>
              <a:rPr lang="en-US" sz="2600" b="1" dirty="0"/>
              <a:t>:</a:t>
            </a:r>
          </a:p>
          <a:p>
            <a:pPr lvl="1"/>
            <a:r>
              <a:rPr lang="en-US" sz="2300" b="1" dirty="0">
                <a:highlight>
                  <a:srgbClr val="00FFFF"/>
                </a:highlight>
              </a:rPr>
              <a:t>bedrooms at least 4</a:t>
            </a:r>
          </a:p>
          <a:p>
            <a:pPr lvl="1"/>
            <a:r>
              <a:rPr lang="en-US" sz="2300" b="1" dirty="0">
                <a:highlight>
                  <a:srgbClr val="00FFFF"/>
                </a:highlight>
              </a:rPr>
              <a:t>bathrooms at least 2</a:t>
            </a:r>
          </a:p>
          <a:p>
            <a:r>
              <a:rPr lang="en-US" sz="2600" b="1" dirty="0"/>
              <a:t>The house should have a big </a:t>
            </a:r>
            <a:r>
              <a:rPr lang="en-US" sz="2600" b="1" dirty="0">
                <a:highlight>
                  <a:srgbClr val="808080"/>
                </a:highlight>
              </a:rPr>
              <a:t>basement</a:t>
            </a:r>
          </a:p>
          <a:p>
            <a:r>
              <a:rPr lang="en-US" sz="2600" b="1" dirty="0"/>
              <a:t>It should have a good </a:t>
            </a:r>
            <a:r>
              <a:rPr lang="en-US" sz="2600" b="1" dirty="0">
                <a:highlight>
                  <a:srgbClr val="808080"/>
                </a:highlight>
              </a:rPr>
              <a:t>condition/grade </a:t>
            </a:r>
          </a:p>
          <a:p>
            <a:r>
              <a:rPr lang="en-US" sz="2600" b="1" dirty="0">
                <a:highlight>
                  <a:srgbClr val="808080"/>
                </a:highlight>
              </a:rPr>
              <a:t>Nice Place</a:t>
            </a:r>
            <a:r>
              <a:rPr lang="en-US" sz="2600" b="1" dirty="0"/>
              <a:t>! </a:t>
            </a:r>
            <a:r>
              <a:rPr lang="en-US" sz="2600" b="1" dirty="0">
                <a:highlight>
                  <a:srgbClr val="00FFFF"/>
                </a:highlight>
              </a:rPr>
              <a:t>Waterfront!</a:t>
            </a:r>
          </a:p>
          <a:p>
            <a:r>
              <a:rPr lang="en-US" sz="2600" b="1" dirty="0">
                <a:highlight>
                  <a:srgbClr val="808080"/>
                </a:highlight>
              </a:rPr>
              <a:t>Old house?</a:t>
            </a:r>
          </a:p>
          <a:p>
            <a:endParaRPr lang="en-US" sz="3000" b="1" dirty="0">
              <a:highlight>
                <a:srgbClr val="00FFFF"/>
              </a:highlight>
            </a:endParaRPr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8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 err="1"/>
              <a:t>SiZE</a:t>
            </a:r>
            <a:r>
              <a:rPr lang="en-US" dirty="0"/>
              <a:t>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343149" y="523874"/>
            <a:ext cx="9307515" cy="762001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Finding: SIZE LOT RULES SIZE LIVING!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516252" y="1483952"/>
            <a:ext cx="5578954" cy="4320000"/>
          </a:xfrm>
          <a:ln>
            <a:noFill/>
          </a:ln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b="1" dirty="0"/>
              <a:t>There is a strong relationship between the size of the house and the price</a:t>
            </a:r>
          </a:p>
          <a:p>
            <a:r>
              <a:rPr lang="en-US" sz="2400" b="1" dirty="0"/>
              <a:t>But: 77 % of all houses fulfill the size criteria</a:t>
            </a:r>
          </a:p>
          <a:p>
            <a:endParaRPr lang="en-US" sz="2400" b="1" dirty="0"/>
          </a:p>
          <a:p>
            <a:endParaRPr lang="en-US" sz="3000" b="1" dirty="0"/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7C9E4D6-D083-452A-AC64-07863F98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057274"/>
            <a:ext cx="3994943" cy="272182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C78CE97-8C17-4656-A977-6312FBEA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4" y="4012927"/>
            <a:ext cx="8897939" cy="27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7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</p:spPr>
        <p:txBody>
          <a:bodyPr anchor="t">
            <a:normAutofit/>
          </a:bodyPr>
          <a:lstStyle/>
          <a:p>
            <a:r>
              <a:rPr lang="en-US" dirty="0" err="1"/>
              <a:t>SiZE</a:t>
            </a:r>
            <a:r>
              <a:rPr lang="en-US" dirty="0"/>
              <a:t> (2): 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343149" y="523874"/>
            <a:ext cx="9307515" cy="762001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noProof="1"/>
              <a:t>Finding:  SIZE LOT RULES SIZE LIVING!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>
          <a:xfrm>
            <a:off x="516252" y="1483952"/>
            <a:ext cx="3274698" cy="4320000"/>
          </a:xfrm>
          <a:ln>
            <a:noFill/>
          </a:ln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b="1" dirty="0"/>
              <a:t>There is no strong relationship between the size of the lot and the price on the one hand and between lot and house size on the other hand</a:t>
            </a:r>
          </a:p>
          <a:p>
            <a:r>
              <a:rPr lang="en-US" sz="2400" b="1" dirty="0">
                <a:highlight>
                  <a:srgbClr val="FFFF00"/>
                </a:highlight>
              </a:rPr>
              <a:t>BIG LOT and MINIMUM HOUSE SIZE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3000" b="1" dirty="0"/>
          </a:p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737927D-6855-4A6C-AB70-76B0B1DA2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2DD633-1E13-4C23-83BB-7F48FC754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684733"/>
            <a:ext cx="6749255" cy="37624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A4F32DC-BAA7-40BB-A6A7-0B83AC9E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0" y="210311"/>
            <a:ext cx="3166268" cy="23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9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5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Office PowerPoint</Application>
  <PresentationFormat>Benutzerdefiniert</PresentationFormat>
  <Paragraphs>205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16</vt:i4>
      </vt:variant>
    </vt:vector>
  </HeadingPairs>
  <TitlesOfParts>
    <vt:vector size="28" baseType="lpstr">
      <vt:lpstr>Bebas Neue</vt:lpstr>
      <vt:lpstr>Calibri</vt:lpstr>
      <vt:lpstr>Wingdings</vt:lpstr>
      <vt:lpstr>Arial</vt:lpstr>
      <vt:lpstr>Calibri Light</vt:lpstr>
      <vt:lpstr>Symbol</vt:lpstr>
      <vt:lpstr>PRESENTATIONLOAD</vt:lpstr>
      <vt:lpstr>2_PRESENTATIONLOAD</vt:lpstr>
      <vt:lpstr>1_PRESENTATIONLOAD</vt:lpstr>
      <vt:lpstr>3_PRESENTATIONLOAD</vt:lpstr>
      <vt:lpstr>4_PRESENTATIONLOAD</vt:lpstr>
      <vt:lpstr>5_PRESENTATIONLOAD</vt:lpstr>
      <vt:lpstr>Analysis of House Prices King Louis Estate / USA</vt:lpstr>
      <vt:lpstr>Agenda</vt:lpstr>
      <vt:lpstr>DATA</vt:lpstr>
      <vt:lpstr>DATA</vt:lpstr>
      <vt:lpstr>Get a big picture!</vt:lpstr>
      <vt:lpstr>1. Shot: </vt:lpstr>
      <vt:lpstr>STORY: </vt:lpstr>
      <vt:lpstr>SiZE: </vt:lpstr>
      <vt:lpstr>SiZE (2): </vt:lpstr>
      <vt:lpstr>NICE PLACE: </vt:lpstr>
      <vt:lpstr>NICE PLACE: </vt:lpstr>
      <vt:lpstr>BATHROOMS: </vt:lpstr>
      <vt:lpstr>OLD HOUSE: </vt:lpstr>
      <vt:lpstr>BASEMENT: </vt:lpstr>
      <vt:lpstr>STORY: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House Prices King Louis Estate / USA</dc:title>
  <dc:creator>Britta Röver</dc:creator>
  <cp:lastModifiedBy>Britta Röver</cp:lastModifiedBy>
  <cp:revision>13</cp:revision>
  <dcterms:created xsi:type="dcterms:W3CDTF">2020-09-17T07:18:15Z</dcterms:created>
  <dcterms:modified xsi:type="dcterms:W3CDTF">2020-09-17T09:06:55Z</dcterms:modified>
</cp:coreProperties>
</file>